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60" r:id="rId3"/>
    <p:sldId id="261" r:id="rId4"/>
    <p:sldId id="262" r:id="rId5"/>
    <p:sldId id="295" r:id="rId6"/>
    <p:sldId id="257" r:id="rId7"/>
    <p:sldId id="263" r:id="rId8"/>
    <p:sldId id="265" r:id="rId9"/>
    <p:sldId id="264" r:id="rId10"/>
    <p:sldId id="267" r:id="rId11"/>
    <p:sldId id="281" r:id="rId12"/>
    <p:sldId id="268" r:id="rId13"/>
    <p:sldId id="286" r:id="rId14"/>
    <p:sldId id="296" r:id="rId15"/>
    <p:sldId id="270" r:id="rId16"/>
    <p:sldId id="271" r:id="rId17"/>
    <p:sldId id="287" r:id="rId18"/>
    <p:sldId id="288" r:id="rId19"/>
    <p:sldId id="275" r:id="rId20"/>
    <p:sldId id="297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eF1ikJNSQedh9SSK3VNAGw==" hashData="eYj6E9eRB7u28w6wHDVVv1Ebr5I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8EB4E3"/>
    <a:srgbClr val="8D9C36"/>
    <a:srgbClr val="DCE6F2"/>
    <a:srgbClr val="00201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65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5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2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1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6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6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65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6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F566-BB43-490A-BB5D-934A8559B556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F566-BB43-490A-BB5D-934A8559B556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F566-BB43-490A-BB5D-934A8559B556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F566-BB43-490A-BB5D-934A8559B556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F566-BB43-490A-BB5D-934A8559B556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F566-BB43-490A-BB5D-934A8559B556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F566-BB43-490A-BB5D-934A8559B556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F566-BB43-490A-BB5D-934A8559B556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F566-BB43-490A-BB5D-934A8559B556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F566-BB43-490A-BB5D-934A8559B556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F566-BB43-490A-BB5D-934A8559B556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0F566-BB43-490A-BB5D-934A8559B556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667000"/>
            <a:ext cx="7223343" cy="1977390"/>
            <a:chOff x="990600" y="2142669"/>
            <a:chExt cx="7223343" cy="1977390"/>
          </a:xfrm>
        </p:grpSpPr>
        <p:sp>
          <p:nvSpPr>
            <p:cNvPr id="5" name="Rectangle 4"/>
            <p:cNvSpPr/>
            <p:nvPr/>
          </p:nvSpPr>
          <p:spPr>
            <a:xfrm>
              <a:off x="990600" y="2142669"/>
              <a:ext cx="7223342" cy="1977390"/>
            </a:xfrm>
            <a:prstGeom prst="rect">
              <a:avLst/>
            </a:prstGeom>
          </p:spPr>
        </p:sp>
        <p:sp>
          <p:nvSpPr>
            <p:cNvPr id="6" name="Text Box 6"/>
            <p:cNvSpPr txBox="1"/>
            <p:nvPr/>
          </p:nvSpPr>
          <p:spPr>
            <a:xfrm>
              <a:off x="2438401" y="3515104"/>
              <a:ext cx="5775542" cy="6049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>
                  <a:solidFill>
                    <a:srgbClr val="73802D"/>
                  </a:solidFill>
                  <a:effectLst/>
                  <a:latin typeface="Century Gothic"/>
                  <a:ea typeface="Calibri"/>
                  <a:cs typeface="Century Gothic"/>
                </a:rPr>
                <a:t>Peace and Security Activities</a:t>
              </a:r>
              <a:endParaRPr lang="en-US" sz="28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7" name="Text Box 7"/>
            <p:cNvSpPr txBox="1"/>
            <p:nvPr/>
          </p:nvSpPr>
          <p:spPr>
            <a:xfrm>
              <a:off x="1081009" y="2269077"/>
              <a:ext cx="2527753" cy="13092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200" spc="-500" dirty="0">
                  <a:solidFill>
                    <a:srgbClr val="002060"/>
                  </a:solidFill>
                  <a:effectLst/>
                  <a:latin typeface="Century Gothic"/>
                  <a:ea typeface="Calibri"/>
                  <a:cs typeface="Century Gothic"/>
                </a:rPr>
                <a:t>1. 2</a:t>
              </a:r>
              <a:endParaRPr lang="en-US" sz="11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8" name="Text Box 8"/>
            <p:cNvSpPr txBox="1"/>
            <p:nvPr/>
          </p:nvSpPr>
          <p:spPr>
            <a:xfrm>
              <a:off x="1219200" y="2142669"/>
              <a:ext cx="2112948" cy="4785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spc="1000" dirty="0">
                  <a:solidFill>
                    <a:srgbClr val="ADC5F1"/>
                  </a:solidFill>
                  <a:effectLst/>
                  <a:latin typeface="Century Gothic"/>
                  <a:ea typeface="Calibri"/>
                  <a:cs typeface="Century Gothic"/>
                </a:rPr>
                <a:t>Lesson</a:t>
              </a:r>
              <a:endParaRPr lang="en-US" sz="24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89242" y="3506075"/>
              <a:ext cx="6907321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56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ADC5F1"/>
                  </a:gs>
                </a:gsLst>
                <a:lin ang="5400000" scaled="0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740" y="2410132"/>
              <a:ext cx="1138778" cy="967181"/>
            </a:xfrm>
            <a:prstGeom prst="rect">
              <a:avLst/>
            </a:prstGeom>
          </p:spPr>
        </p:pic>
      </p:grpSp>
      <p:sp>
        <p:nvSpPr>
          <p:cNvPr id="12" name="Text Box 8"/>
          <p:cNvSpPr txBox="1"/>
          <p:nvPr/>
        </p:nvSpPr>
        <p:spPr>
          <a:xfrm>
            <a:off x="1112028" y="1143000"/>
            <a:ext cx="7422372" cy="76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spc="300" dirty="0">
                <a:solidFill>
                  <a:srgbClr val="ADC5F1"/>
                </a:solidFill>
                <a:effectLst/>
                <a:latin typeface="Century Gothic"/>
                <a:ea typeface="Calibri"/>
                <a:cs typeface="Century Gothic"/>
              </a:rPr>
              <a:t>Module 1: An Overview of United Nations Peacekeeping Operations</a:t>
            </a:r>
            <a:endParaRPr lang="en-US" sz="1100" spc="300" dirty="0">
              <a:effectLst/>
              <a:latin typeface="Century Gothic"/>
              <a:ea typeface="Calibri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7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Peacekeeping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Preserves peace when </a:t>
            </a:r>
            <a:r>
              <a:rPr lang="en-US" sz="2400" dirty="0" smtClean="0">
                <a:latin typeface="Century Gothic"/>
                <a:cs typeface="Century Gothic"/>
              </a:rPr>
              <a:t>conflict </a:t>
            </a:r>
            <a:r>
              <a:rPr lang="en-US" sz="2400" dirty="0">
                <a:latin typeface="Century Gothic"/>
                <a:cs typeface="Century Gothic"/>
              </a:rPr>
              <a:t>ends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Implements peace agreement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Authorized </a:t>
            </a:r>
            <a:r>
              <a:rPr lang="en-US" sz="2400" u="sng" dirty="0">
                <a:latin typeface="Century Gothic"/>
                <a:cs typeface="Century Gothic"/>
              </a:rPr>
              <a:t>with</a:t>
            </a:r>
            <a:r>
              <a:rPr lang="en-US" sz="2400" dirty="0">
                <a:latin typeface="Century Gothic"/>
                <a:cs typeface="Century Gothic"/>
              </a:rPr>
              <a:t> consent of conflict parties</a:t>
            </a:r>
          </a:p>
        </p:txBody>
      </p:sp>
      <p:pic>
        <p:nvPicPr>
          <p:cNvPr id="3" name="Picture 2" descr="on patro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2003" r="1248" b="3211"/>
          <a:stretch/>
        </p:blipFill>
        <p:spPr bwMode="auto">
          <a:xfrm>
            <a:off x="5074524" y="4191000"/>
            <a:ext cx="3536076" cy="21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87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Peace Enforcement vs.</a:t>
            </a:r>
            <a:b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</a:b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Robust Peacekeeping</a:t>
            </a:r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259465"/>
              </p:ext>
            </p:extLst>
          </p:nvPr>
        </p:nvGraphicFramePr>
        <p:xfrm>
          <a:off x="1409700" y="2209800"/>
          <a:ext cx="6324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2766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Peace Enforcement</a:t>
                      </a:r>
                      <a:endParaRPr lang="en-GB" sz="24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Robust Peacekeeping</a:t>
                      </a:r>
                      <a:endParaRPr lang="en-GB" sz="24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International level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GB" sz="240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Without consent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GB" sz="240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Force: sanctions, blockades or armed force</a:t>
                      </a:r>
                      <a:endParaRPr lang="en-GB" sz="24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Field level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endParaRPr lang="en-US" sz="240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endParaRPr lang="en-US" sz="240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With consent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en-GB" sz="240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Force: armed force</a:t>
                      </a:r>
                      <a:endParaRPr lang="en-GB" sz="24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6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066800"/>
            <a:ext cx="739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err="1">
                <a:solidFill>
                  <a:srgbClr val="8D9C36"/>
                </a:solidFill>
                <a:latin typeface="Century Gothic"/>
                <a:cs typeface="Century Gothic"/>
              </a:rPr>
              <a:t>Peacebuilding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Aftermath of conflict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Long-term </a:t>
            </a:r>
            <a:r>
              <a:rPr lang="en-US" sz="2400" dirty="0">
                <a:latin typeface="Century Gothic"/>
                <a:cs typeface="Century Gothic"/>
              </a:rPr>
              <a:t>process, creates conditions for lasting peace, works on root causes of conflict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DDR graduat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86150"/>
            <a:ext cx="3741420" cy="28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95400" y="3581400"/>
            <a:ext cx="6553200" cy="2819400"/>
          </a:xfrm>
          <a:prstGeom prst="ellipse">
            <a:avLst/>
          </a:prstGeom>
          <a:solidFill>
            <a:srgbClr val="DCE6F2">
              <a:alpha val="5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200" dirty="0" smtClean="0">
                <a:solidFill>
                  <a:srgbClr val="002060"/>
                </a:solidFill>
                <a:latin typeface="Century Gothic"/>
                <a:cs typeface="Century Gothic"/>
              </a:rPr>
              <a:t>Peacebuilding</a:t>
            </a:r>
            <a:endParaRPr lang="en-US" sz="22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3" name="Oval 2"/>
          <p:cNvSpPr/>
          <p:nvPr/>
        </p:nvSpPr>
        <p:spPr>
          <a:xfrm>
            <a:off x="3124200" y="1219200"/>
            <a:ext cx="3048000" cy="1219200"/>
          </a:xfrm>
          <a:prstGeom prst="ellipse">
            <a:avLst/>
          </a:prstGeom>
          <a:solidFill>
            <a:srgbClr val="8EB4E3">
              <a:alpha val="5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Century Gothic"/>
                <a:cs typeface="Century Gothic"/>
              </a:rPr>
              <a:t>Conflict Prevention</a:t>
            </a:r>
          </a:p>
        </p:txBody>
      </p:sp>
      <p:sp>
        <p:nvSpPr>
          <p:cNvPr id="11" name="Oval 10"/>
          <p:cNvSpPr/>
          <p:nvPr/>
        </p:nvSpPr>
        <p:spPr>
          <a:xfrm>
            <a:off x="1676400" y="2667000"/>
            <a:ext cx="3200400" cy="1447800"/>
          </a:xfrm>
          <a:prstGeom prst="ellipse">
            <a:avLst/>
          </a:prstGeom>
          <a:solidFill>
            <a:srgbClr val="8EB4E3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Century Gothic"/>
                <a:cs typeface="Century Gothic"/>
              </a:rPr>
              <a:t>Peacemaking</a:t>
            </a:r>
          </a:p>
        </p:txBody>
      </p:sp>
      <p:sp>
        <p:nvSpPr>
          <p:cNvPr id="12" name="Oval 11"/>
          <p:cNvSpPr/>
          <p:nvPr/>
        </p:nvSpPr>
        <p:spPr>
          <a:xfrm>
            <a:off x="4343400" y="2667000"/>
            <a:ext cx="3200400" cy="1447800"/>
          </a:xfrm>
          <a:prstGeom prst="ellipse">
            <a:avLst/>
          </a:prstGeom>
          <a:solidFill>
            <a:srgbClr val="8EB4E3">
              <a:alpha val="5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Century Gothic"/>
                <a:cs typeface="Century Gothic"/>
              </a:rPr>
              <a:t>Peace Enforcement</a:t>
            </a:r>
          </a:p>
        </p:txBody>
      </p:sp>
      <p:sp>
        <p:nvSpPr>
          <p:cNvPr id="13" name="Oval 12"/>
          <p:cNvSpPr/>
          <p:nvPr/>
        </p:nvSpPr>
        <p:spPr>
          <a:xfrm>
            <a:off x="2971800" y="3733800"/>
            <a:ext cx="3200400" cy="1447800"/>
          </a:xfrm>
          <a:prstGeom prst="ellipse">
            <a:avLst/>
          </a:prstGeom>
          <a:solidFill>
            <a:srgbClr val="DCE6F2">
              <a:alpha val="5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Century Gothic"/>
                <a:cs typeface="Century Gothic"/>
              </a:rPr>
              <a:t>Peacekeeping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2571690"/>
            <a:ext cx="7391400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" y="4030717"/>
            <a:ext cx="7391400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257169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/>
                <a:cs typeface="Century Gothic"/>
              </a:rPr>
              <a:t>Conflict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3476" y="405759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Cease-fire</a:t>
            </a:r>
            <a:endParaRPr lang="en-US" sz="2000" dirty="0">
              <a:latin typeface="Century Gothic"/>
              <a:cs typeface="Century Gothic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301398" y="1257300"/>
            <a:ext cx="0" cy="4267200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3476" y="6016565"/>
            <a:ext cx="1954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Post-Conflict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476" y="142869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Pre-Conflict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84871" y="5662622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  <a:latin typeface="Century Gothic"/>
                <a:cs typeface="Century Gothic"/>
              </a:rPr>
              <a:t>Political </a:t>
            </a:r>
            <a:r>
              <a:rPr lang="en-US" sz="2000" dirty="0">
                <a:solidFill>
                  <a:schemeClr val="accent3"/>
                </a:solidFill>
                <a:latin typeface="Century Gothic"/>
                <a:cs typeface="Century Gothic"/>
              </a:rPr>
              <a:t>Process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8200" y="90881"/>
            <a:ext cx="79248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2. Linkages and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Overlaps in Peace </a:t>
            </a:r>
          </a:p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and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Security Activities</a:t>
            </a:r>
          </a:p>
        </p:txBody>
      </p:sp>
    </p:spTree>
    <p:extLst>
      <p:ext uri="{BB962C8B-B14F-4D97-AF65-F5344CB8AC3E}">
        <p14:creationId xmlns:p14="http://schemas.microsoft.com/office/powerpoint/2010/main" val="18105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59327"/>
            <a:ext cx="7924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Consider the scenario of an evolving conflict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How can the international community or UN intervene?</a:t>
            </a:r>
            <a:endParaRPr lang="en-GB" sz="2400" dirty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</a:t>
            </a:r>
            <a:r>
              <a:rPr lang="en-US" sz="2400" b="1" dirty="0">
                <a:latin typeface="Century Gothic" panose="020B0502020202020204" pitchFamily="34" charset="0"/>
              </a:rPr>
              <a:t>:</a:t>
            </a:r>
            <a:r>
              <a:rPr lang="en-US" sz="2400" dirty="0">
                <a:latin typeface="Century Gothic" panose="020B0502020202020204" pitchFamily="34" charset="0"/>
              </a:rPr>
              <a:t> 10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Group work: 5-7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Discussion: 3 minutes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4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1.2.2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914400"/>
            <a:ext cx="3882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UN Responses to Conflict</a:t>
            </a:r>
            <a:endParaRPr lang="en-US" sz="24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16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654132"/>
              </p:ext>
            </p:extLst>
          </p:nvPr>
        </p:nvGraphicFramePr>
        <p:xfrm>
          <a:off x="228600" y="685800"/>
          <a:ext cx="8692777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Acrobat Document" r:id="rId3" imgW="7543665" imgH="5829194" progId="AcroExch.Document.11">
                  <p:embed/>
                </p:oleObj>
              </mc:Choice>
              <mc:Fallback>
                <p:oleObj name="Acrobat Document" r:id="rId3" imgW="7543665" imgH="582919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685800"/>
                        <a:ext cx="8692777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3. Different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Types of Peacekeeping Operations</a:t>
            </a:r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01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3. Different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Types of Peacekeeping Operations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676400"/>
            <a:ext cx="7391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Traditional peacekeeping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smtClean="0">
                <a:solidFill>
                  <a:srgbClr val="000000"/>
                </a:solidFill>
                <a:latin typeface="Century Gothic"/>
                <a:cs typeface="Century Gothic"/>
              </a:rPr>
              <a:t>Multidimensional </a:t>
            </a: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peacekeeping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Transitional authority</a:t>
            </a:r>
          </a:p>
        </p:txBody>
      </p:sp>
      <p:pic>
        <p:nvPicPr>
          <p:cNvPr id="6" name="Picture 2" descr="C:\Users\Oluwaseun.Abiola\Desktop\CPTM Slides Content\UN P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81400"/>
            <a:ext cx="2108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15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Traditional vs Multidimensional Peacekeeping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11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23110"/>
              </p:ext>
            </p:extLst>
          </p:nvPr>
        </p:nvGraphicFramePr>
        <p:xfrm>
          <a:off x="1409700" y="2209800"/>
          <a:ext cx="6324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2766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Traditional</a:t>
                      </a:r>
                      <a:r>
                        <a:rPr lang="en-US" sz="2400" baseline="0" dirty="0" smtClean="0">
                          <a:latin typeface="Century Gothic" panose="020B0502020202020204" pitchFamily="34" charset="0"/>
                        </a:rPr>
                        <a:t> Peacekeeping</a:t>
                      </a:r>
                      <a:endParaRPr lang="en-GB" sz="24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Multidimensional</a:t>
                      </a:r>
                      <a:r>
                        <a:rPr lang="en-US" sz="24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Peacekeeping</a:t>
                      </a:r>
                      <a:endParaRPr lang="en-GB" sz="24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Military tasks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endParaRPr lang="en-GB" sz="2400" dirty="0" smtClean="0">
                        <a:latin typeface="Century Gothic" panose="020B050202020202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Military personnel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endParaRPr lang="en-GB" sz="2400" dirty="0" smtClean="0">
                        <a:latin typeface="Century Gothic" panose="020B050202020202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No direct role in political efforts</a:t>
                      </a:r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Diverse tasks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endParaRPr lang="en-GB" sz="2400" dirty="0" smtClean="0">
                        <a:latin typeface="Century Gothic" panose="020B050202020202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Military, civilian, police personnel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endParaRPr lang="en-GB" sz="2400" dirty="0" smtClean="0">
                        <a:latin typeface="Century Gothic" panose="020B050202020202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Direct role in political efforts</a:t>
                      </a:r>
                      <a:endParaRPr lang="en-GB" sz="24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5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Transitional Authority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Multidimensional </a:t>
            </a:r>
            <a:r>
              <a:rPr lang="en-US" sz="2400" dirty="0">
                <a:latin typeface="Century Gothic"/>
                <a:cs typeface="Century Gothic"/>
              </a:rPr>
              <a:t>peacekeeping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Temporary s</a:t>
            </a:r>
            <a:r>
              <a:rPr lang="en-US" sz="2400" dirty="0" smtClean="0">
                <a:latin typeface="Century Gothic"/>
                <a:cs typeface="Century Gothic"/>
              </a:rPr>
              <a:t>tate </a:t>
            </a:r>
            <a:r>
              <a:rPr lang="en-US" sz="2400" dirty="0">
                <a:latin typeface="Century Gothic"/>
                <a:cs typeface="Century Gothic"/>
              </a:rPr>
              <a:t>functions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12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75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4. Special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Political Missions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63177"/>
              </p:ext>
            </p:extLst>
          </p:nvPr>
        </p:nvGraphicFramePr>
        <p:xfrm>
          <a:off x="838200" y="838200"/>
          <a:ext cx="7696200" cy="5704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Acrobat Document" r:id="rId3" imgW="7543665" imgH="5591163" progId="AcroExch.Document.11">
                  <p:embed/>
                </p:oleObj>
              </mc:Choice>
              <mc:Fallback>
                <p:oleObj name="Acrobat Document" r:id="rId3" imgW="7543665" imgH="5591163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838200"/>
                        <a:ext cx="7696200" cy="5704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13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20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Relevance </a:t>
            </a: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>
              <a:solidFill>
                <a:srgbClr val="ADC5F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Personnel work in a wider frame – peacekeeping is: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Unique and important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One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of many UN peace and security activities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Connected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to other UN security, development, humanitarian and human rights work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59327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Consider different cases of UN peacekeeping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What type is it?</a:t>
            </a:r>
            <a:endParaRPr lang="en-GB" sz="2400" dirty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</a:t>
            </a:r>
            <a:r>
              <a:rPr lang="en-US" sz="2400" b="1" dirty="0">
                <a:latin typeface="Century Gothic" panose="020B0502020202020204" pitchFamily="34" charset="0"/>
              </a:rPr>
              <a:t>:</a:t>
            </a:r>
            <a:r>
              <a:rPr lang="en-US" sz="2400" dirty="0">
                <a:latin typeface="Century Gothic" panose="020B0502020202020204" pitchFamily="34" charset="0"/>
              </a:rPr>
              <a:t> 5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Discussion: 3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Wrap-up: 2 minutes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4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1.2.3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914400"/>
            <a:ext cx="7040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Traditional vs. Multidimensional Peacekeeping</a:t>
            </a:r>
            <a:endParaRPr lang="en-US" sz="24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8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Summary of Key Messages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5 peace and security activities – before, during, after conflict</a:t>
            </a:r>
          </a:p>
          <a:p>
            <a:pPr marL="342900" marR="0" indent="-34290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“Robust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peacekeeping”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vs.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“peace enforcement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” – differences in levels, consent, use of force</a:t>
            </a: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T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raditional vs.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multidimensional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peacekeeping – different tasks, personnel, roles in political efforts</a:t>
            </a: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The Security Council is the authorizing body</a:t>
            </a: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Questions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1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Activity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Learning Evaluation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5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999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Outcomes </a:t>
            </a: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4999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4999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Learners will:</a:t>
            </a:r>
          </a:p>
          <a:p>
            <a:pPr marL="342900" marR="0" indent="-34290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Describe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five peace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and security activities</a:t>
            </a:r>
          </a:p>
          <a:p>
            <a:pPr marL="342900" marR="0" indent="-34290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Explain differences between “robust peacekeeping” and “peace enforcement”</a:t>
            </a:r>
          </a:p>
          <a:p>
            <a:pPr marL="342900" marR="0" indent="-34290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Explain differences between traditional and multidimensional peacekeeping</a:t>
            </a:r>
          </a:p>
          <a:p>
            <a:pPr marL="342900" marR="0" indent="-34290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Identify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Security Council as authorizing body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/>
          <p:nvPr/>
        </p:nvSpPr>
        <p:spPr>
          <a:xfrm>
            <a:off x="609600" y="685800"/>
            <a:ext cx="78486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Lesson </a:t>
            </a: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Overview</a:t>
            </a: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3200" spc="6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Spectrum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of Peace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&amp; Security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Activities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Linkages &amp;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Overlaps in Peace &amp;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Security Activities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Different Types of Peacekeeping Operations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Special Political Missions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59327"/>
            <a:ext cx="79248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Give examples of conflict in everyday life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How do we stop conflict from getting out of control?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Compare with conflict between and within States</a:t>
            </a:r>
            <a:endParaRPr lang="en-GB" sz="2400" dirty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</a:t>
            </a:r>
            <a:r>
              <a:rPr lang="en-US" sz="2400" b="1" dirty="0">
                <a:latin typeface="Century Gothic" panose="020B0502020202020204" pitchFamily="34" charset="0"/>
              </a:rPr>
              <a:t>:</a:t>
            </a:r>
            <a:r>
              <a:rPr lang="en-US" sz="2400" dirty="0">
                <a:latin typeface="Century Gothic" panose="020B0502020202020204" pitchFamily="34" charset="0"/>
              </a:rPr>
              <a:t> 10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Brainstorming: 3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Discussion: 5-7 minutes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4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1.2.1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914400"/>
            <a:ext cx="3599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Experiences of Conflict</a:t>
            </a:r>
            <a:endParaRPr lang="en-US" sz="24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76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95400" y="3581400"/>
            <a:ext cx="6553200" cy="2819400"/>
          </a:xfrm>
          <a:prstGeom prst="ellipse">
            <a:avLst/>
          </a:prstGeom>
          <a:solidFill>
            <a:srgbClr val="DCE6F2">
              <a:alpha val="5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200" dirty="0" smtClean="0">
                <a:solidFill>
                  <a:srgbClr val="002060"/>
                </a:solidFill>
                <a:latin typeface="Century Gothic"/>
                <a:cs typeface="Century Gothic"/>
              </a:rPr>
              <a:t>Peacebuilding</a:t>
            </a:r>
            <a:endParaRPr lang="en-US" sz="22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84582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1. Spectrum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of Peace </a:t>
            </a: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and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Security Activities</a:t>
            </a:r>
          </a:p>
        </p:txBody>
      </p:sp>
      <p:sp>
        <p:nvSpPr>
          <p:cNvPr id="3" name="Oval 2"/>
          <p:cNvSpPr/>
          <p:nvPr/>
        </p:nvSpPr>
        <p:spPr>
          <a:xfrm>
            <a:off x="3124200" y="1219200"/>
            <a:ext cx="3048000" cy="1219200"/>
          </a:xfrm>
          <a:prstGeom prst="ellipse">
            <a:avLst/>
          </a:prstGeom>
          <a:solidFill>
            <a:srgbClr val="8EB4E3">
              <a:alpha val="5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Century Gothic"/>
                <a:cs typeface="Century Gothic"/>
              </a:rPr>
              <a:t>Conflict Prevention</a:t>
            </a:r>
          </a:p>
        </p:txBody>
      </p:sp>
      <p:sp>
        <p:nvSpPr>
          <p:cNvPr id="11" name="Oval 10"/>
          <p:cNvSpPr/>
          <p:nvPr/>
        </p:nvSpPr>
        <p:spPr>
          <a:xfrm>
            <a:off x="1676400" y="2667000"/>
            <a:ext cx="3200400" cy="1447800"/>
          </a:xfrm>
          <a:prstGeom prst="ellipse">
            <a:avLst/>
          </a:prstGeom>
          <a:solidFill>
            <a:srgbClr val="8EB4E3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Century Gothic"/>
                <a:cs typeface="Century Gothic"/>
              </a:rPr>
              <a:t>Peacemaking</a:t>
            </a:r>
          </a:p>
        </p:txBody>
      </p:sp>
      <p:sp>
        <p:nvSpPr>
          <p:cNvPr id="12" name="Oval 11"/>
          <p:cNvSpPr/>
          <p:nvPr/>
        </p:nvSpPr>
        <p:spPr>
          <a:xfrm>
            <a:off x="4343400" y="2667000"/>
            <a:ext cx="3200400" cy="1447800"/>
          </a:xfrm>
          <a:prstGeom prst="ellipse">
            <a:avLst/>
          </a:prstGeom>
          <a:solidFill>
            <a:srgbClr val="8EB4E3">
              <a:alpha val="5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Century Gothic"/>
                <a:cs typeface="Century Gothic"/>
              </a:rPr>
              <a:t>Peace Enforcement</a:t>
            </a:r>
          </a:p>
        </p:txBody>
      </p:sp>
      <p:sp>
        <p:nvSpPr>
          <p:cNvPr id="13" name="Oval 12"/>
          <p:cNvSpPr/>
          <p:nvPr/>
        </p:nvSpPr>
        <p:spPr>
          <a:xfrm>
            <a:off x="2971800" y="3733800"/>
            <a:ext cx="3200400" cy="1447800"/>
          </a:xfrm>
          <a:prstGeom prst="ellipse">
            <a:avLst/>
          </a:prstGeom>
          <a:solidFill>
            <a:srgbClr val="DCE6F2">
              <a:alpha val="5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Century Gothic"/>
                <a:cs typeface="Century Gothic"/>
              </a:rPr>
              <a:t>Peacekeeping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2571690"/>
            <a:ext cx="7391400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" y="4030717"/>
            <a:ext cx="7391400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257169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/>
                <a:cs typeface="Century Gothic"/>
              </a:rPr>
              <a:t>Conflict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3476" y="405759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Cease-fire</a:t>
            </a:r>
            <a:endParaRPr lang="en-US" sz="2000" dirty="0">
              <a:latin typeface="Century Gothic"/>
              <a:cs typeface="Century Gothic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301398" y="1257300"/>
            <a:ext cx="0" cy="4267200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3476" y="6016565"/>
            <a:ext cx="1954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Post-Conflict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476" y="142869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Pre-Conflict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84871" y="5662622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  <a:latin typeface="Century Gothic"/>
                <a:cs typeface="Century Gothic"/>
              </a:rPr>
              <a:t>Political </a:t>
            </a:r>
            <a:r>
              <a:rPr lang="en-US" sz="2000" dirty="0">
                <a:solidFill>
                  <a:schemeClr val="accent3"/>
                </a:solidFill>
                <a:latin typeface="Century Gothic"/>
                <a:cs typeface="Century Gothic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9198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Conflict Prevention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Before conflict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Diplomatic </a:t>
            </a:r>
            <a:r>
              <a:rPr lang="en-US" sz="2400" dirty="0">
                <a:latin typeface="Century Gothic"/>
                <a:cs typeface="Century Gothic"/>
              </a:rPr>
              <a:t>measures and other tools to prevent violent conflict</a:t>
            </a:r>
          </a:p>
        </p:txBody>
      </p:sp>
      <p:pic>
        <p:nvPicPr>
          <p:cNvPr id="7" name="Picture 6" descr="conflict prev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2001" r="1195" b="1760"/>
          <a:stretch/>
        </p:blipFill>
        <p:spPr bwMode="auto">
          <a:xfrm>
            <a:off x="4895546" y="3810000"/>
            <a:ext cx="3715054" cy="25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41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Peacemaking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Conflict exists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Diplomatic </a:t>
            </a:r>
            <a:r>
              <a:rPr lang="en-US" sz="2400" dirty="0">
                <a:latin typeface="Century Gothic"/>
                <a:cs typeface="Century Gothic"/>
              </a:rPr>
              <a:t>action bringing hostile parties to an agreement</a:t>
            </a:r>
          </a:p>
        </p:txBody>
      </p:sp>
      <p:pic>
        <p:nvPicPr>
          <p:cNvPr id="3" name="Picture 2" descr="peacemaki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" t="1466" r="1351" b="2128"/>
          <a:stretch/>
        </p:blipFill>
        <p:spPr bwMode="auto">
          <a:xfrm>
            <a:off x="4676360" y="3581400"/>
            <a:ext cx="3934240" cy="275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14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Peace Enforcement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Conflict exists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Coercive </a:t>
            </a:r>
            <a:r>
              <a:rPr lang="en-US" sz="2400" dirty="0">
                <a:latin typeface="Century Gothic"/>
                <a:cs typeface="Century Gothic"/>
              </a:rPr>
              <a:t>measures, such as sanctions or blockades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Armed </a:t>
            </a:r>
            <a:r>
              <a:rPr lang="en-US" sz="2400" dirty="0">
                <a:latin typeface="Century Gothic"/>
                <a:cs typeface="Century Gothic"/>
              </a:rPr>
              <a:t>force only with Security Council authorization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Authorized </a:t>
            </a:r>
            <a:r>
              <a:rPr lang="en-US" sz="2400" u="sng" dirty="0">
                <a:latin typeface="Century Gothic"/>
                <a:cs typeface="Century Gothic"/>
              </a:rPr>
              <a:t>without</a:t>
            </a:r>
            <a:r>
              <a:rPr lang="en-US" sz="2400" dirty="0">
                <a:latin typeface="Century Gothic"/>
                <a:cs typeface="Century Gothic"/>
              </a:rPr>
              <a:t> consent of conflict parties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57344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" t="1" r="25107" b="40707"/>
          <a:stretch/>
        </p:blipFill>
        <p:spPr>
          <a:xfrm>
            <a:off x="5029200" y="4337177"/>
            <a:ext cx="3581400" cy="19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</TotalTime>
  <Words>665</Words>
  <Application>Microsoft Office PowerPoint</Application>
  <PresentationFormat>On-screen Show (4:3)</PresentationFormat>
  <Paragraphs>186</Paragraphs>
  <Slides>23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</dc:creator>
  <cp:lastModifiedBy>Mark A. Blanco</cp:lastModifiedBy>
  <cp:revision>118</cp:revision>
  <dcterms:created xsi:type="dcterms:W3CDTF">2015-12-09T18:20:24Z</dcterms:created>
  <dcterms:modified xsi:type="dcterms:W3CDTF">2017-05-08T16:37:10Z</dcterms:modified>
</cp:coreProperties>
</file>